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17" r:id="rId5"/>
    <p:sldId id="318" r:id="rId6"/>
    <p:sldId id="326" r:id="rId7"/>
    <p:sldId id="311" r:id="rId8"/>
    <p:sldId id="320" r:id="rId9"/>
    <p:sldId id="321" r:id="rId10"/>
    <p:sldId id="322" r:id="rId11"/>
    <p:sldId id="324" r:id="rId12"/>
    <p:sldId id="325" r:id="rId13"/>
    <p:sldId id="319" r:id="rId14"/>
    <p:sldId id="327"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E35"/>
    <a:srgbClr val="636A58"/>
    <a:srgbClr val="505A47"/>
    <a:srgbClr val="D1D8B7"/>
    <a:srgbClr val="A09D79"/>
    <a:srgbClr val="AD5C4D"/>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5" autoAdjust="0"/>
  </p:normalViewPr>
  <p:slideViewPr>
    <p:cSldViewPr snapToGrid="0">
      <p:cViewPr varScale="1">
        <p:scale>
          <a:sx n="78" d="100"/>
          <a:sy n="78" d="100"/>
        </p:scale>
        <p:origin x="878" y="43"/>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pal banoth" userId="9b40999a4be52f7d" providerId="LiveId" clId="{C2B61251-6008-4A1C-8E40-B66B90DD5F32}"/>
    <pc:docChg chg="modSld">
      <pc:chgData name="jaipal banoth" userId="9b40999a4be52f7d" providerId="LiveId" clId="{C2B61251-6008-4A1C-8E40-B66B90DD5F32}" dt="2025-10-16T17:55:27.209" v="7" actId="20577"/>
      <pc:docMkLst>
        <pc:docMk/>
      </pc:docMkLst>
      <pc:sldChg chg="modSp mod">
        <pc:chgData name="jaipal banoth" userId="9b40999a4be52f7d" providerId="LiveId" clId="{C2B61251-6008-4A1C-8E40-B66B90DD5F32}" dt="2025-10-16T17:55:27.209" v="7" actId="20577"/>
        <pc:sldMkLst>
          <pc:docMk/>
          <pc:sldMk cId="1338167130" sldId="317"/>
        </pc:sldMkLst>
        <pc:spChg chg="mod">
          <ac:chgData name="jaipal banoth" userId="9b40999a4be52f7d" providerId="LiveId" clId="{C2B61251-6008-4A1C-8E40-B66B90DD5F32}" dt="2025-10-16T17:55:27.209" v="7" actId="20577"/>
          <ac:spMkLst>
            <pc:docMk/>
            <pc:sldMk cId="1338167130" sldId="317"/>
            <ac:spMk id="2" creationId="{91CBBD39-47A8-2235-C447-29499254E2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10/16/2025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10/16/2025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252D5-2548-3B36-FA7D-8C5AAF092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B6877-D502-C473-7370-8A99B9101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AAE04-6DBA-3A72-995F-FE655DFA9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4D2A35-EAD7-96AE-80AA-6E496DD82F95}"/>
              </a:ext>
            </a:extLst>
          </p:cNvPr>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3195924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C2A5D-2EC2-855E-F604-60814D63F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87FA0-60BA-876D-71E6-2DC2E0871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D9BD5-241D-584E-1CCE-62CC046FE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211157-DF7C-EA4F-C6B3-98E09E16D83F}"/>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160844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08E46-FBD1-5F58-90CD-FA1079787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BD933-9EBD-46CB-FD81-BBF62E9C0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9F482-8DEB-918E-D9D6-42DD2480DF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1C085F-36BC-690D-84CC-BAB3217EEF57}"/>
              </a:ext>
            </a:extLst>
          </p:cNvPr>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207467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9C285-C070-1D61-481E-9EC97527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CE749-6D6E-CB76-46B6-B5E2A1180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4B272-76D9-7EFC-A9D8-87EF2C39F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3689F4-ECB8-725F-753E-BF703231A86B}"/>
              </a:ext>
            </a:extLst>
          </p:cNvPr>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8578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328617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871A-8AC3-C527-C4E8-6E4511E49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EA97F-F87A-18D6-79FF-E01FCB1A0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439D4-97C6-C6EB-B8F7-DF36CD97F2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EF1C86-DAD7-8CDA-EEE7-C134418C7E10}"/>
              </a:ext>
            </a:extLst>
          </p:cNvPr>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92951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91BE0-DDE3-CB7C-612F-3E1008B0C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8E828-563C-C97B-7A4D-1A9D19115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45033-1969-7C78-857D-B1292CF93D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7CB633-0E21-F2F9-0192-F802BA6DBBEE}"/>
              </a:ext>
            </a:extLst>
          </p:cNvPr>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5301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A80B7-8A2A-586F-2D10-675907A9D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CCCA3-5362-32E9-5379-DB91B05A8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88E6D-CF4E-4E5E-1117-EFEACC3A03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B01300-4D79-5D08-5C37-3ECEC6F7EA8D}"/>
              </a:ext>
            </a:extLst>
          </p:cNvPr>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43982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07C1F-4BD2-076B-8EAA-31F241C20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FF0E9-4A75-08FD-93EE-1A68C0C4B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9E21C-C768-A714-5184-07D9852D50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60379-4F89-EE6C-D96E-66736FC42694}"/>
              </a:ext>
            </a:extLst>
          </p:cNvPr>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13274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CC52F-A81F-9E28-D3AA-BFB368FE1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E70BE-9D54-3009-8329-A619ED2BD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A26F4-3967-0BF7-74A2-BEEF36A2F5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66FD63-7146-C4FC-B509-9ED479933FB3}"/>
              </a:ext>
            </a:extLst>
          </p:cNvPr>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82198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5059680" y="0"/>
            <a:ext cx="5779516" cy="2225040"/>
          </a:xfrm>
        </p:spPr>
        <p:txBody>
          <a:bodyPr anchor="ctr"/>
          <a:lstStyle/>
          <a:p>
            <a:r>
              <a:rPr lang="en-US" dirty="0"/>
              <a:t>Project Presentation</a:t>
            </a:r>
          </a:p>
        </p:txBody>
      </p:sp>
      <p:sp>
        <p:nvSpPr>
          <p:cNvPr id="2" name="Title 2">
            <a:extLst>
              <a:ext uri="{FF2B5EF4-FFF2-40B4-BE49-F238E27FC236}">
                <a16:creationId xmlns:a16="http://schemas.microsoft.com/office/drawing/2014/main" id="{91CBBD39-47A8-2235-C447-29499254E219}"/>
              </a:ext>
            </a:extLst>
          </p:cNvPr>
          <p:cNvSpPr txBox="1">
            <a:spLocks/>
          </p:cNvSpPr>
          <p:nvPr/>
        </p:nvSpPr>
        <p:spPr>
          <a:xfrm>
            <a:off x="-888238" y="3276601"/>
            <a:ext cx="5779516" cy="22250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2500" dirty="0"/>
              <a:t>By:</a:t>
            </a:r>
          </a:p>
          <a:p>
            <a:r>
              <a:rPr lang="en-US" sz="2500" dirty="0"/>
              <a:t>Banoth Jaipal (22117030)</a:t>
            </a:r>
          </a:p>
        </p:txBody>
      </p:sp>
      <p:sp>
        <p:nvSpPr>
          <p:cNvPr id="4" name="Title 2">
            <a:extLst>
              <a:ext uri="{FF2B5EF4-FFF2-40B4-BE49-F238E27FC236}">
                <a16:creationId xmlns:a16="http://schemas.microsoft.com/office/drawing/2014/main" id="{67E4FB46-5EB9-17A9-6DF9-98EEFC08E740}"/>
              </a:ext>
            </a:extLst>
          </p:cNvPr>
          <p:cNvSpPr txBox="1">
            <a:spLocks/>
          </p:cNvSpPr>
          <p:nvPr/>
        </p:nvSpPr>
        <p:spPr>
          <a:xfrm>
            <a:off x="5201158" y="1706881"/>
            <a:ext cx="4887722" cy="3048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000" dirty="0"/>
              <a:t>Topic : </a:t>
            </a:r>
          </a:p>
          <a:p>
            <a:r>
              <a:rPr lang="en-US" sz="2700" dirty="0"/>
              <a:t>Simulating Fast Fourier Transform in Raspberry Pi </a:t>
            </a:r>
          </a:p>
        </p:txBody>
      </p:sp>
      <p:sp>
        <p:nvSpPr>
          <p:cNvPr id="5" name="Title 2">
            <a:extLst>
              <a:ext uri="{FF2B5EF4-FFF2-40B4-BE49-F238E27FC236}">
                <a16:creationId xmlns:a16="http://schemas.microsoft.com/office/drawing/2014/main" id="{6EED4446-96D1-035F-9A74-6736667CA5F8}"/>
              </a:ext>
            </a:extLst>
          </p:cNvPr>
          <p:cNvSpPr txBox="1">
            <a:spLocks/>
          </p:cNvSpPr>
          <p:nvPr/>
        </p:nvSpPr>
        <p:spPr>
          <a:xfrm>
            <a:off x="-288798" y="5694680"/>
            <a:ext cx="3971036" cy="15036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000" dirty="0"/>
              <a:t>Mentor</a:t>
            </a:r>
          </a:p>
          <a:p>
            <a:r>
              <a:rPr lang="en-US" sz="2500" dirty="0"/>
              <a:t>Dr. S. Ghosh Sir</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A16D6-D8AF-5F0A-70CF-FD4F353B06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BEF53-F90C-63DD-2C00-3698C40ED562}"/>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10</a:t>
            </a:fld>
            <a:endParaRPr lang="en-US" dirty="0"/>
          </a:p>
        </p:txBody>
      </p:sp>
      <p:pic>
        <p:nvPicPr>
          <p:cNvPr id="4098" name="Picture 2">
            <a:extLst>
              <a:ext uri="{FF2B5EF4-FFF2-40B4-BE49-F238E27FC236}">
                <a16:creationId xmlns:a16="http://schemas.microsoft.com/office/drawing/2014/main" id="{B885F6D6-820F-C671-62FC-5F03A40C37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34" b="5496"/>
          <a:stretch>
            <a:fillRect/>
          </a:stretch>
        </p:blipFill>
        <p:spPr bwMode="auto">
          <a:xfrm>
            <a:off x="1950721" y="214649"/>
            <a:ext cx="7345680" cy="67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8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0E8AF-1C7B-2E87-9C8D-7382268580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78921B-740E-463D-227E-999E0587390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11</a:t>
            </a:fld>
            <a:endParaRPr lang="en-US" dirty="0"/>
          </a:p>
        </p:txBody>
      </p:sp>
      <p:sp>
        <p:nvSpPr>
          <p:cNvPr id="9" name="Rectangle 2">
            <a:extLst>
              <a:ext uri="{FF2B5EF4-FFF2-40B4-BE49-F238E27FC236}">
                <a16:creationId xmlns:a16="http://schemas.microsoft.com/office/drawing/2014/main" id="{479F8F39-BF69-2588-1967-968581F75CE5}"/>
              </a:ext>
            </a:extLst>
          </p:cNvPr>
          <p:cNvSpPr>
            <a:spLocks noChangeArrowheads="1"/>
          </p:cNvSpPr>
          <p:nvPr/>
        </p:nvSpPr>
        <p:spPr bwMode="auto">
          <a:xfrm>
            <a:off x="176784" y="539881"/>
            <a:ext cx="11505184" cy="533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500" b="1" dirty="0"/>
              <a:t>Conclusion</a:t>
            </a:r>
            <a:endParaRPr kumimoji="0" lang="en-US" altLang="en-US" sz="3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dirty="0">
                <a:latin typeface="Arial" panose="020B0604020202020204" pitchFamily="34" charset="0"/>
                <a:cs typeface="Arial" panose="020B0604020202020204" pitchFamily="34" charset="0"/>
              </a:rPr>
              <a:t>Through this project, I successfully designed and simulated a real-time signal analyzer that takes a </a:t>
            </a:r>
            <a:r>
              <a:rPr lang="en-US" b="1" dirty="0">
                <a:latin typeface="Arial" panose="020B0604020202020204" pitchFamily="34" charset="0"/>
                <a:cs typeface="Arial" panose="020B0604020202020204" pitchFamily="34" charset="0"/>
              </a:rPr>
              <a:t>time-domain signal</a:t>
            </a:r>
            <a:r>
              <a:rPr lang="en-US" dirty="0">
                <a:latin typeface="Arial" panose="020B0604020202020204" pitchFamily="34" charset="0"/>
                <a:cs typeface="Arial" panose="020B0604020202020204" pitchFamily="34" charset="0"/>
              </a:rPr>
              <a:t> as input and converts it into its </a:t>
            </a:r>
            <a:r>
              <a:rPr lang="en-US" b="1" dirty="0">
                <a:latin typeface="Arial" panose="020B0604020202020204" pitchFamily="34" charset="0"/>
                <a:cs typeface="Arial" panose="020B0604020202020204" pitchFamily="34" charset="0"/>
              </a:rPr>
              <a:t>frequency-domain representation</a:t>
            </a:r>
            <a:r>
              <a:rPr lang="en-US" dirty="0">
                <a:latin typeface="Arial" panose="020B0604020202020204" pitchFamily="34" charset="0"/>
                <a:cs typeface="Arial" panose="020B0604020202020204" pitchFamily="34" charset="0"/>
              </a:rPr>
              <a:t> using the </a:t>
            </a:r>
            <a:r>
              <a:rPr lang="en-US" b="1" dirty="0">
                <a:latin typeface="Arial" panose="020B0604020202020204" pitchFamily="34" charset="0"/>
                <a:cs typeface="Arial" panose="020B0604020202020204" pitchFamily="34" charset="0"/>
              </a:rPr>
              <a:t>Fast Fourier Transform (FFT)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By implementing this on Raspberry Pi OS I gained the following key learnings: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Signal Representation:</a:t>
            </a:r>
            <a:r>
              <a:rPr lang="en-US" dirty="0">
                <a:latin typeface="Arial" panose="020B0604020202020204" pitchFamily="34" charset="0"/>
                <a:cs typeface="Arial" panose="020B0604020202020204" pitchFamily="34" charset="0"/>
              </a:rPr>
              <a:t> Understood how signals can be expressed in both time and frequency domains, and how noise affects them.</a:t>
            </a:r>
          </a:p>
          <a:p>
            <a:r>
              <a:rPr lang="en-US" b="1" dirty="0">
                <a:latin typeface="Arial" panose="020B0604020202020204" pitchFamily="34" charset="0"/>
                <a:cs typeface="Arial" panose="020B0604020202020204" pitchFamily="34" charset="0"/>
              </a:rPr>
              <a:t>Fourier Transform &amp; FFT:</a:t>
            </a:r>
            <a:r>
              <a:rPr lang="en-US" dirty="0">
                <a:latin typeface="Arial" panose="020B0604020202020204" pitchFamily="34" charset="0"/>
                <a:cs typeface="Arial" panose="020B0604020202020204" pitchFamily="34" charset="0"/>
              </a:rPr>
              <a:t> Learned the mathematical foundation of FFT, how it decomposes a signal into sinusoidal components, and how the number of FFT points (N) determines the frequency resolution.</a:t>
            </a:r>
          </a:p>
          <a:p>
            <a:r>
              <a:rPr lang="en-US" b="1" dirty="0">
                <a:latin typeface="Arial" panose="020B0604020202020204" pitchFamily="34" charset="0"/>
                <a:cs typeface="Arial" panose="020B0604020202020204" pitchFamily="34" charset="0"/>
              </a:rPr>
              <a:t>Practical FFT Scaling:</a:t>
            </a:r>
            <a:r>
              <a:rPr lang="en-US" dirty="0">
                <a:latin typeface="Arial" panose="020B0604020202020204" pitchFamily="34" charset="0"/>
                <a:cs typeface="Arial" panose="020B0604020202020204" pitchFamily="34" charset="0"/>
              </a:rPr>
              <a:t> Understood why raw FFT outputs large values and how normalization brings it back to actual signal amplitudes.</a:t>
            </a:r>
          </a:p>
          <a:p>
            <a:r>
              <a:rPr lang="en-US" b="1" dirty="0">
                <a:latin typeface="Arial" panose="020B0604020202020204" pitchFamily="34" charset="0"/>
                <a:cs typeface="Arial" panose="020B0604020202020204" pitchFamily="34" charset="0"/>
              </a:rPr>
              <a:t>Python Libraries for DSP:</a:t>
            </a:r>
            <a:r>
              <a:rPr lang="en-US" dirty="0">
                <a:latin typeface="Arial" panose="020B0604020202020204" pitchFamily="34" charset="0"/>
                <a:cs typeface="Arial" panose="020B0604020202020204" pitchFamily="34" charset="0"/>
              </a:rPr>
              <a:t> Used NumPy for FFT computation and Matplotlib for interactive visualization, gaining hands-on experience with scientific Python.</a:t>
            </a:r>
          </a:p>
          <a:p>
            <a:r>
              <a:rPr lang="en-US" b="1" dirty="0">
                <a:latin typeface="Arial" panose="020B0604020202020204" pitchFamily="34" charset="0"/>
                <a:cs typeface="Arial" panose="020B0604020202020204" pitchFamily="34" charset="0"/>
              </a:rPr>
              <a:t>Interactive Controls:</a:t>
            </a:r>
            <a:r>
              <a:rPr lang="en-US" dirty="0">
                <a:latin typeface="Arial" panose="020B0604020202020204" pitchFamily="34" charset="0"/>
                <a:cs typeface="Arial" panose="020B0604020202020204" pitchFamily="34" charset="0"/>
              </a:rPr>
              <a:t> Implemented user inputs (text box, slider, button) to dynamically change signal frequency, amplitude, and noise level, making the project interactive like a real function generator + spectrum analyzer.</a:t>
            </a:r>
          </a:p>
        </p:txBody>
      </p:sp>
    </p:spTree>
    <p:extLst>
      <p:ext uri="{BB962C8B-B14F-4D97-AF65-F5344CB8AC3E}">
        <p14:creationId xmlns:p14="http://schemas.microsoft.com/office/powerpoint/2010/main" val="3545366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1381760" y="2885440"/>
            <a:ext cx="5408168" cy="1300480"/>
          </a:xfrm>
        </p:spPr>
        <p:txBody>
          <a:bodyPr/>
          <a:lstStyle/>
          <a:p>
            <a:r>
              <a:rPr lang="en-US" dirty="0"/>
              <a:t>Thank You</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C9A8C-A4DE-5A3A-FD65-CBC3F5A955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D946EE-E1C3-AB00-CB0F-F4657D551140}"/>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a:t>
            </a:fld>
            <a:endParaRPr lang="en-US" dirty="0"/>
          </a:p>
        </p:txBody>
      </p:sp>
      <p:sp>
        <p:nvSpPr>
          <p:cNvPr id="9" name="Rectangle 2">
            <a:extLst>
              <a:ext uri="{FF2B5EF4-FFF2-40B4-BE49-F238E27FC236}">
                <a16:creationId xmlns:a16="http://schemas.microsoft.com/office/drawing/2014/main" id="{3FA3763E-FA58-5680-DC91-E3FCFDF8AC9B}"/>
              </a:ext>
            </a:extLst>
          </p:cNvPr>
          <p:cNvSpPr>
            <a:spLocks noChangeArrowheads="1"/>
          </p:cNvSpPr>
          <p:nvPr/>
        </p:nvSpPr>
        <p:spPr bwMode="auto">
          <a:xfrm>
            <a:off x="203200" y="321004"/>
            <a:ext cx="5171440"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200" b="1" dirty="0"/>
              <a:t>Why go to the frequency domain?</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time-domain signal x(t) (or x[n] after sampling) shows “what happens when” — how amplitude changes with time. But many important properties are </a:t>
            </a:r>
            <a:r>
              <a:rPr kumimoji="0" lang="en-US" altLang="en-US" sz="1800" b="0" i="1" u="none" strike="noStrike" cap="none" normalizeH="0" baseline="0" dirty="0">
                <a:ln>
                  <a:noFill/>
                </a:ln>
                <a:solidFill>
                  <a:schemeClr val="tx1"/>
                </a:solidFill>
                <a:effectLst/>
                <a:latin typeface="Arial" panose="020B0604020202020204" pitchFamily="34" charset="0"/>
              </a:rPr>
              <a:t>about frequency</a:t>
            </a:r>
            <a:r>
              <a:rPr kumimoji="0" lang="en-US" altLang="en-US" sz="1800" b="0" i="0" u="none" strike="noStrike" cap="none" normalizeH="0" baseline="0" dirty="0">
                <a:ln>
                  <a:noFill/>
                </a:ln>
                <a:solidFill>
                  <a:schemeClr val="tx1"/>
                </a:solidFill>
                <a:effectLst/>
                <a:latin typeface="Arial" panose="020B0604020202020204" pitchFamily="34" charset="0"/>
              </a:rPr>
              <a:t>: the presence of tones, harmonics, carrier frequencies, spectral noise shape, etc.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T</a:t>
            </a:r>
            <a:r>
              <a:rPr kumimoji="0" lang="en-US" altLang="en-US" sz="1800" b="0" i="0" u="none" strike="noStrike" cap="none" normalizeH="0" baseline="0" dirty="0">
                <a:ln>
                  <a:noFill/>
                </a:ln>
                <a:solidFill>
                  <a:schemeClr val="tx1"/>
                </a:solidFill>
                <a:effectLst/>
                <a:latin typeface="Arial" panose="020B0604020202020204" pitchFamily="34" charset="0"/>
              </a:rPr>
              <a:t>he Fourier transform answers: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What sinusoidal components (frequencies) and with what amplitudes/phases combine to make this signal?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That answer is the frequency-domain representation X(f). For computers and sampled signals we use discrete transforms (DFT/FFT). </a:t>
            </a:r>
            <a:r>
              <a:rPr kumimoji="0" lang="en-US" altLang="en-US" sz="1800" b="1" i="0" u="none" strike="noStrike" cap="none" normalizeH="0" baseline="0" dirty="0">
                <a:ln>
                  <a:noFill/>
                </a:ln>
                <a:solidFill>
                  <a:schemeClr val="tx1"/>
                </a:solidFill>
                <a:effectLst/>
                <a:latin typeface="Arial" panose="020B0604020202020204" pitchFamily="34" charset="0"/>
              </a:rPr>
              <a:t>The FFT is simply an </a:t>
            </a:r>
            <a:r>
              <a:rPr kumimoji="0" lang="en-US" altLang="en-US" sz="1800" b="1" i="1" u="none" strike="noStrike" cap="none" normalizeH="0" baseline="0" dirty="0">
                <a:ln>
                  <a:noFill/>
                </a:ln>
                <a:solidFill>
                  <a:schemeClr val="tx1"/>
                </a:solidFill>
                <a:effectLst/>
                <a:latin typeface="Arial" panose="020B0604020202020204" pitchFamily="34" charset="0"/>
              </a:rPr>
              <a:t>efficient</a:t>
            </a:r>
            <a:r>
              <a:rPr kumimoji="0" lang="en-US" altLang="en-US" sz="1800" b="1" i="0" u="none" strike="noStrike" cap="none" normalizeH="0" baseline="0" dirty="0">
                <a:ln>
                  <a:noFill/>
                </a:ln>
                <a:solidFill>
                  <a:schemeClr val="tx1"/>
                </a:solidFill>
                <a:effectLst/>
                <a:latin typeface="Arial" panose="020B0604020202020204" pitchFamily="34" charset="0"/>
              </a:rPr>
              <a:t> way to compute the DFT.</a:t>
            </a:r>
          </a:p>
        </p:txBody>
      </p:sp>
      <p:pic>
        <p:nvPicPr>
          <p:cNvPr id="2050" name="Picture 2">
            <a:extLst>
              <a:ext uri="{FF2B5EF4-FFF2-40B4-BE49-F238E27FC236}">
                <a16:creationId xmlns:a16="http://schemas.microsoft.com/office/drawing/2014/main" id="{3CBF9761-1368-4DDC-CC5B-04EDFB6B1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0" t="6679" r="4265" b="8150"/>
          <a:stretch>
            <a:fillRect/>
          </a:stretch>
        </p:blipFill>
        <p:spPr bwMode="auto">
          <a:xfrm>
            <a:off x="5303520" y="736438"/>
            <a:ext cx="6817360" cy="50014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C28DD64-392B-5026-092A-890CB1C3A2F6}"/>
              </a:ext>
            </a:extLst>
          </p:cNvPr>
          <p:cNvPicPr>
            <a:picLocks noChangeAspect="1"/>
          </p:cNvPicPr>
          <p:nvPr/>
        </p:nvPicPr>
        <p:blipFill>
          <a:blip r:embed="rId4"/>
          <a:stretch>
            <a:fillRect/>
          </a:stretch>
        </p:blipFill>
        <p:spPr>
          <a:xfrm>
            <a:off x="3057424" y="5834999"/>
            <a:ext cx="3202553" cy="832664"/>
          </a:xfrm>
          <a:prstGeom prst="rect">
            <a:avLst/>
          </a:prstGeom>
        </p:spPr>
      </p:pic>
      <p:pic>
        <p:nvPicPr>
          <p:cNvPr id="20" name="Picture 19">
            <a:extLst>
              <a:ext uri="{FF2B5EF4-FFF2-40B4-BE49-F238E27FC236}">
                <a16:creationId xmlns:a16="http://schemas.microsoft.com/office/drawing/2014/main" id="{5FEA38B5-9CE3-23BF-998C-AAFBCE2B7957}"/>
              </a:ext>
            </a:extLst>
          </p:cNvPr>
          <p:cNvPicPr>
            <a:picLocks noChangeAspect="1"/>
          </p:cNvPicPr>
          <p:nvPr/>
        </p:nvPicPr>
        <p:blipFill>
          <a:blip r:embed="rId5"/>
          <a:stretch>
            <a:fillRect/>
          </a:stretch>
        </p:blipFill>
        <p:spPr>
          <a:xfrm>
            <a:off x="7728149" y="5834999"/>
            <a:ext cx="4392731" cy="832664"/>
          </a:xfrm>
          <a:prstGeom prst="rect">
            <a:avLst/>
          </a:prstGeom>
        </p:spPr>
      </p:pic>
      <p:cxnSp>
        <p:nvCxnSpPr>
          <p:cNvPr id="22" name="Straight Arrow Connector 21">
            <a:extLst>
              <a:ext uri="{FF2B5EF4-FFF2-40B4-BE49-F238E27FC236}">
                <a16:creationId xmlns:a16="http://schemas.microsoft.com/office/drawing/2014/main" id="{889E8B29-305D-2E6C-6CD5-39FC85EB84DB}"/>
              </a:ext>
            </a:extLst>
          </p:cNvPr>
          <p:cNvCxnSpPr>
            <a:cxnSpLocks/>
          </p:cNvCxnSpPr>
          <p:nvPr/>
        </p:nvCxnSpPr>
        <p:spPr>
          <a:xfrm>
            <a:off x="6593840" y="6251331"/>
            <a:ext cx="905657" cy="0"/>
          </a:xfrm>
          <a:prstGeom prst="straightConnector1">
            <a:avLst/>
          </a:prstGeom>
          <a:ln>
            <a:solidFill>
              <a:srgbClr val="543E35"/>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5736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F076-2F26-A0C3-1D45-FFCB296247D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6CA0B3-96B6-5984-506D-977539AF8244}"/>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3</a:t>
            </a:fld>
            <a:endParaRPr lang="en-US" dirty="0"/>
          </a:p>
        </p:txBody>
      </p:sp>
      <p:sp>
        <p:nvSpPr>
          <p:cNvPr id="9" name="Rectangle 2">
            <a:extLst>
              <a:ext uri="{FF2B5EF4-FFF2-40B4-BE49-F238E27FC236}">
                <a16:creationId xmlns:a16="http://schemas.microsoft.com/office/drawing/2014/main" id="{465970ED-938E-558A-B848-4DD9BF9DC971}"/>
              </a:ext>
            </a:extLst>
          </p:cNvPr>
          <p:cNvSpPr>
            <a:spLocks noChangeArrowheads="1"/>
          </p:cNvSpPr>
          <p:nvPr/>
        </p:nvSpPr>
        <p:spPr bwMode="auto">
          <a:xfrm>
            <a:off x="0" y="-51584"/>
            <a:ext cx="7680960" cy="690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500" b="1" dirty="0"/>
              <a:t>Fast Fourier Transform ,What and Why?</a:t>
            </a:r>
          </a:p>
          <a:p>
            <a:pPr lvl="0" eaLnBrk="0" fontAlgn="base" hangingPunct="0">
              <a:spcBef>
                <a:spcPct val="0"/>
              </a:spcBef>
              <a:spcAft>
                <a:spcPct val="0"/>
              </a:spcAft>
            </a:pPr>
            <a:endParaRPr kumimoji="0" lang="en-US" altLang="en-US" sz="2500" b="1" i="0" u="none" strike="noStrike" cap="none" normalizeH="0" baseline="0" dirty="0">
              <a:ln>
                <a:noFill/>
              </a:ln>
              <a:solidFill>
                <a:schemeClr val="tx1"/>
              </a:solidFill>
              <a:effectLst/>
              <a:latin typeface="Arial" panose="020B0604020202020204" pitchFamily="34" charset="0"/>
            </a:endParaRPr>
          </a:p>
          <a:p>
            <a:pPr>
              <a:lnSpc>
                <a:spcPts val="1800"/>
              </a:lnSpc>
              <a:spcAft>
                <a:spcPts val="1800"/>
              </a:spcAft>
            </a:pPr>
            <a:r>
              <a:rPr lang="en-US" dirty="0">
                <a:latin typeface="Arial" panose="020B0604020202020204" pitchFamily="34" charset="0"/>
                <a:cs typeface="Arial" panose="020B0604020202020204" pitchFamily="34" charset="0"/>
              </a:rPr>
              <a:t>FFT analysis is one of the most used techniques when performing signal analysis across several application domains. FFT transforms signals from the time domain to the frequency domain. FFT is the abbreviation of Fast Fourier Transform.</a:t>
            </a:r>
          </a:p>
          <a:p>
            <a:pPr>
              <a:lnSpc>
                <a:spcPts val="1800"/>
              </a:lnSpc>
              <a:spcBef>
                <a:spcPts val="1800"/>
              </a:spcBef>
              <a:spcAft>
                <a:spcPts val="1800"/>
              </a:spcAft>
            </a:pPr>
            <a:r>
              <a:rPr lang="en-US" dirty="0">
                <a:latin typeface="Arial" panose="020B0604020202020204" pitchFamily="34" charset="0"/>
                <a:cs typeface="Arial" panose="020B0604020202020204" pitchFamily="34" charset="0"/>
              </a:rPr>
              <a:t>Using FFT analysis, numerous signal characteristics can be investigated to a much greater extent than when inspecting the time domain data. In the frequency domain, the signal characteristics are described by independent frequency components, wherein the time domain it is described by one waveform, containing the sum of all characteristics.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US" dirty="0">
                <a:latin typeface="Arial" panose="020B0604020202020204" pitchFamily="34" charset="0"/>
                <a:cs typeface="Arial" panose="020B0604020202020204" pitchFamily="34" charset="0"/>
              </a:rPr>
              <a:t>Computing the DFT directly requires O(N^2) complex multiplications (because for each k you sum over 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FFT is an algorithmic trick (Cooley–Tukey and variants) that reorganizes the computation to reuse arithmetic and </a:t>
            </a:r>
            <a:r>
              <a:rPr lang="en-US" b="1" dirty="0">
                <a:latin typeface="Arial" panose="020B0604020202020204" pitchFamily="34" charset="0"/>
                <a:cs typeface="Arial" panose="020B0604020202020204" pitchFamily="34" charset="0"/>
              </a:rPr>
              <a:t>reduces complexity to O(Nlog⁡N)</a:t>
            </a:r>
            <a:r>
              <a:rPr lang="en-US" dirty="0">
                <a:latin typeface="Arial" panose="020B0604020202020204" pitchFamily="34" charset="0"/>
                <a:cs typeface="Arial" panose="020B0604020202020204" pitchFamily="34" charset="0"/>
              </a:rPr>
              <a:t> That huge reduction is why real-time spectral plotting is practical.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FFT divides the problem into smaller DFTs (divide-and-conquer), uses symmetry of roots of unity, and combines results </a:t>
            </a:r>
          </a:p>
        </p:txBody>
      </p:sp>
      <p:pic>
        <p:nvPicPr>
          <p:cNvPr id="4" name="Picture 3">
            <a:extLst>
              <a:ext uri="{FF2B5EF4-FFF2-40B4-BE49-F238E27FC236}">
                <a16:creationId xmlns:a16="http://schemas.microsoft.com/office/drawing/2014/main" id="{35886778-D702-1643-B57E-05774B34CEA2}"/>
              </a:ext>
            </a:extLst>
          </p:cNvPr>
          <p:cNvPicPr>
            <a:picLocks noChangeAspect="1"/>
          </p:cNvPicPr>
          <p:nvPr/>
        </p:nvPicPr>
        <p:blipFill>
          <a:blip r:embed="rId3"/>
          <a:stretch>
            <a:fillRect/>
          </a:stretch>
        </p:blipFill>
        <p:spPr>
          <a:xfrm>
            <a:off x="7742428" y="2268243"/>
            <a:ext cx="3942080" cy="2910793"/>
          </a:xfrm>
          <a:prstGeom prst="rect">
            <a:avLst/>
          </a:prstGeom>
        </p:spPr>
      </p:pic>
    </p:spTree>
    <p:extLst>
      <p:ext uri="{BB962C8B-B14F-4D97-AF65-F5344CB8AC3E}">
        <p14:creationId xmlns:p14="http://schemas.microsoft.com/office/powerpoint/2010/main" val="167557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4</a:t>
            </a:fld>
            <a:endParaRPr lang="en-US" dirty="0"/>
          </a:p>
        </p:txBody>
      </p:sp>
      <p:pic>
        <p:nvPicPr>
          <p:cNvPr id="10" name="Picture 9">
            <a:extLst>
              <a:ext uri="{FF2B5EF4-FFF2-40B4-BE49-F238E27FC236}">
                <a16:creationId xmlns:a16="http://schemas.microsoft.com/office/drawing/2014/main" id="{FE861728-05CD-7A88-269E-73DD717F6ABC}"/>
              </a:ext>
            </a:extLst>
          </p:cNvPr>
          <p:cNvPicPr>
            <a:picLocks noChangeAspect="1"/>
          </p:cNvPicPr>
          <p:nvPr/>
        </p:nvPicPr>
        <p:blipFill>
          <a:blip r:embed="rId3"/>
          <a:stretch>
            <a:fillRect/>
          </a:stretch>
        </p:blipFill>
        <p:spPr>
          <a:xfrm>
            <a:off x="0" y="0"/>
            <a:ext cx="6228080" cy="3535680"/>
          </a:xfrm>
          <a:prstGeom prst="rect">
            <a:avLst/>
          </a:prstGeom>
        </p:spPr>
      </p:pic>
      <p:pic>
        <p:nvPicPr>
          <p:cNvPr id="14" name="Picture 13">
            <a:extLst>
              <a:ext uri="{FF2B5EF4-FFF2-40B4-BE49-F238E27FC236}">
                <a16:creationId xmlns:a16="http://schemas.microsoft.com/office/drawing/2014/main" id="{B31DD2E2-4C12-2A95-C979-301331C122EB}"/>
              </a:ext>
            </a:extLst>
          </p:cNvPr>
          <p:cNvPicPr>
            <a:picLocks noChangeAspect="1"/>
          </p:cNvPicPr>
          <p:nvPr/>
        </p:nvPicPr>
        <p:blipFill>
          <a:blip r:embed="rId4"/>
          <a:stretch>
            <a:fillRect/>
          </a:stretch>
        </p:blipFill>
        <p:spPr>
          <a:xfrm>
            <a:off x="6228080" y="0"/>
            <a:ext cx="5963920" cy="3535680"/>
          </a:xfrm>
          <a:prstGeom prst="rect">
            <a:avLst/>
          </a:prstGeom>
        </p:spPr>
      </p:pic>
      <p:sp>
        <p:nvSpPr>
          <p:cNvPr id="17" name="Arrow: Right 16">
            <a:extLst>
              <a:ext uri="{FF2B5EF4-FFF2-40B4-BE49-F238E27FC236}">
                <a16:creationId xmlns:a16="http://schemas.microsoft.com/office/drawing/2014/main" id="{70104ACF-23F1-F6BE-6320-7A0B599F41D2}"/>
              </a:ext>
            </a:extLst>
          </p:cNvPr>
          <p:cNvSpPr/>
          <p:nvPr/>
        </p:nvSpPr>
        <p:spPr>
          <a:xfrm>
            <a:off x="5455920" y="2072639"/>
            <a:ext cx="772160" cy="265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C5D2525-1D57-58B4-F7DD-6A378EA25C31}"/>
              </a:ext>
            </a:extLst>
          </p:cNvPr>
          <p:cNvPicPr>
            <a:picLocks noChangeAspect="1"/>
          </p:cNvPicPr>
          <p:nvPr/>
        </p:nvPicPr>
        <p:blipFill>
          <a:blip r:embed="rId5"/>
          <a:srcRect t="4401"/>
          <a:stretch>
            <a:fillRect/>
          </a:stretch>
        </p:blipFill>
        <p:spPr>
          <a:xfrm>
            <a:off x="0" y="3707814"/>
            <a:ext cx="6380479" cy="3150186"/>
          </a:xfrm>
          <a:prstGeom prst="rect">
            <a:avLst/>
          </a:prstGeom>
        </p:spPr>
      </p:pic>
      <p:pic>
        <p:nvPicPr>
          <p:cNvPr id="21" name="Picture 20">
            <a:extLst>
              <a:ext uri="{FF2B5EF4-FFF2-40B4-BE49-F238E27FC236}">
                <a16:creationId xmlns:a16="http://schemas.microsoft.com/office/drawing/2014/main" id="{7C3A3ABA-4CCB-3A97-A52A-A58BA28D8A81}"/>
              </a:ext>
            </a:extLst>
          </p:cNvPr>
          <p:cNvPicPr>
            <a:picLocks noChangeAspect="1"/>
          </p:cNvPicPr>
          <p:nvPr/>
        </p:nvPicPr>
        <p:blipFill>
          <a:blip r:embed="rId6"/>
          <a:stretch>
            <a:fillRect/>
          </a:stretch>
        </p:blipFill>
        <p:spPr>
          <a:xfrm>
            <a:off x="6380479" y="3707814"/>
            <a:ext cx="5811521" cy="3112586"/>
          </a:xfrm>
          <a:prstGeom prst="rect">
            <a:avLst/>
          </a:prstGeom>
        </p:spPr>
      </p:pic>
      <p:sp>
        <p:nvSpPr>
          <p:cNvPr id="22" name="Arrow: Right 21">
            <a:extLst>
              <a:ext uri="{FF2B5EF4-FFF2-40B4-BE49-F238E27FC236}">
                <a16:creationId xmlns:a16="http://schemas.microsoft.com/office/drawing/2014/main" id="{50F1160E-26F7-F7A3-B865-58D6CE2DBD24}"/>
              </a:ext>
            </a:extLst>
          </p:cNvPr>
          <p:cNvSpPr/>
          <p:nvPr/>
        </p:nvSpPr>
        <p:spPr>
          <a:xfrm>
            <a:off x="5994399" y="5879804"/>
            <a:ext cx="772160" cy="2658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358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77B68-5E9A-5359-C0D1-CFA8D89C1AC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AD2F5F-E0CC-8A30-151B-B04DD1C11C01}"/>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5</a:t>
            </a:fld>
            <a:endParaRPr lang="en-US" dirty="0"/>
          </a:p>
        </p:txBody>
      </p:sp>
      <p:pic>
        <p:nvPicPr>
          <p:cNvPr id="3" name="Picture 2">
            <a:extLst>
              <a:ext uri="{FF2B5EF4-FFF2-40B4-BE49-F238E27FC236}">
                <a16:creationId xmlns:a16="http://schemas.microsoft.com/office/drawing/2014/main" id="{5A18853B-3404-CC8C-5C97-E6C4D0446BD4}"/>
              </a:ext>
            </a:extLst>
          </p:cNvPr>
          <p:cNvPicPr>
            <a:picLocks noChangeAspect="1"/>
          </p:cNvPicPr>
          <p:nvPr/>
        </p:nvPicPr>
        <p:blipFill>
          <a:blip r:embed="rId3"/>
          <a:srcRect t="5938"/>
          <a:stretch>
            <a:fillRect/>
          </a:stretch>
        </p:blipFill>
        <p:spPr>
          <a:xfrm>
            <a:off x="0" y="1137920"/>
            <a:ext cx="6655021" cy="4325324"/>
          </a:xfrm>
          <a:prstGeom prst="rect">
            <a:avLst/>
          </a:prstGeom>
        </p:spPr>
      </p:pic>
      <p:pic>
        <p:nvPicPr>
          <p:cNvPr id="6" name="Picture 5">
            <a:extLst>
              <a:ext uri="{FF2B5EF4-FFF2-40B4-BE49-F238E27FC236}">
                <a16:creationId xmlns:a16="http://schemas.microsoft.com/office/drawing/2014/main" id="{427835D1-14C1-1671-0560-E5002864C123}"/>
              </a:ext>
            </a:extLst>
          </p:cNvPr>
          <p:cNvPicPr>
            <a:picLocks noChangeAspect="1"/>
          </p:cNvPicPr>
          <p:nvPr/>
        </p:nvPicPr>
        <p:blipFill>
          <a:blip r:embed="rId4"/>
          <a:stretch>
            <a:fillRect/>
          </a:stretch>
        </p:blipFill>
        <p:spPr>
          <a:xfrm>
            <a:off x="5702618" y="1137920"/>
            <a:ext cx="6489382" cy="4325324"/>
          </a:xfrm>
          <a:prstGeom prst="rect">
            <a:avLst/>
          </a:prstGeom>
        </p:spPr>
      </p:pic>
      <p:pic>
        <p:nvPicPr>
          <p:cNvPr id="8" name="Picture 7">
            <a:extLst>
              <a:ext uri="{FF2B5EF4-FFF2-40B4-BE49-F238E27FC236}">
                <a16:creationId xmlns:a16="http://schemas.microsoft.com/office/drawing/2014/main" id="{A2E35A5B-C66F-2A9D-DE24-5B7B8D85C682}"/>
              </a:ext>
            </a:extLst>
          </p:cNvPr>
          <p:cNvPicPr>
            <a:picLocks noChangeAspect="1"/>
          </p:cNvPicPr>
          <p:nvPr/>
        </p:nvPicPr>
        <p:blipFill>
          <a:blip r:embed="rId5"/>
          <a:stretch>
            <a:fillRect/>
          </a:stretch>
        </p:blipFill>
        <p:spPr>
          <a:xfrm>
            <a:off x="5548312" y="3244702"/>
            <a:ext cx="790575" cy="295275"/>
          </a:xfrm>
          <a:prstGeom prst="rect">
            <a:avLst/>
          </a:prstGeom>
        </p:spPr>
      </p:pic>
    </p:spTree>
    <p:extLst>
      <p:ext uri="{BB962C8B-B14F-4D97-AF65-F5344CB8AC3E}">
        <p14:creationId xmlns:p14="http://schemas.microsoft.com/office/powerpoint/2010/main" val="4206527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133D-9A61-6FD9-D3FD-DA201B73D22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D0DE58-6E23-5A7D-A85A-3A15208C4D9E}"/>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6</a:t>
            </a:fld>
            <a:endParaRPr lang="en-US" dirty="0"/>
          </a:p>
        </p:txBody>
      </p:sp>
      <p:sp>
        <p:nvSpPr>
          <p:cNvPr id="7" name="TextBox 6">
            <a:extLst>
              <a:ext uri="{FF2B5EF4-FFF2-40B4-BE49-F238E27FC236}">
                <a16:creationId xmlns:a16="http://schemas.microsoft.com/office/drawing/2014/main" id="{F2E4DD26-5FFA-B1D0-64F4-16303480B152}"/>
              </a:ext>
            </a:extLst>
          </p:cNvPr>
          <p:cNvSpPr txBox="1"/>
          <p:nvPr/>
        </p:nvSpPr>
        <p:spPr>
          <a:xfrm>
            <a:off x="132080" y="0"/>
            <a:ext cx="3799840" cy="553998"/>
          </a:xfrm>
          <a:prstGeom prst="rect">
            <a:avLst/>
          </a:prstGeom>
          <a:noFill/>
        </p:spPr>
        <p:txBody>
          <a:bodyPr wrap="square">
            <a:spAutoFit/>
          </a:bodyPr>
          <a:lstStyle/>
          <a:p>
            <a:pPr lvl="0" eaLnBrk="0" fontAlgn="base" hangingPunct="0">
              <a:spcBef>
                <a:spcPct val="0"/>
              </a:spcBef>
              <a:spcAft>
                <a:spcPct val="0"/>
              </a:spcAft>
            </a:pPr>
            <a:r>
              <a:rPr kumimoji="0" lang="en-US" altLang="en-US" sz="3000" b="1" i="0" u="none" strike="noStrike" cap="none" normalizeH="0" baseline="0" dirty="0">
                <a:ln>
                  <a:noFill/>
                </a:ln>
                <a:solidFill>
                  <a:schemeClr val="tx1"/>
                </a:solidFill>
                <a:effectLst/>
                <a:latin typeface="Arial" panose="020B0604020202020204" pitchFamily="34" charset="0"/>
              </a:rPr>
              <a:t>Project Demo</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pic>
        <p:nvPicPr>
          <p:cNvPr id="9" name="Untitled video - Made with Clipchamp">
            <a:hlinkClick r:id="" action="ppaction://media"/>
            <a:extLst>
              <a:ext uri="{FF2B5EF4-FFF2-40B4-BE49-F238E27FC236}">
                <a16:creationId xmlns:a16="http://schemas.microsoft.com/office/drawing/2014/main" id="{2EB0D22F-DA2E-CDF1-6EF4-DDB8BD6AD8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2351" y="896268"/>
            <a:ext cx="9655810" cy="5431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587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2FFFA-8812-56D3-282B-3EF9F08A281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696E6F-BF03-783B-CFA1-011F7874664E}"/>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7</a:t>
            </a:fld>
            <a:endParaRPr lang="en-US" dirty="0"/>
          </a:p>
        </p:txBody>
      </p:sp>
      <p:sp>
        <p:nvSpPr>
          <p:cNvPr id="10" name="TextBox 9">
            <a:extLst>
              <a:ext uri="{FF2B5EF4-FFF2-40B4-BE49-F238E27FC236}">
                <a16:creationId xmlns:a16="http://schemas.microsoft.com/office/drawing/2014/main" id="{C5F3B977-B9E0-53CC-D7B3-FC925D9EF408}"/>
              </a:ext>
            </a:extLst>
          </p:cNvPr>
          <p:cNvSpPr txBox="1"/>
          <p:nvPr/>
        </p:nvSpPr>
        <p:spPr>
          <a:xfrm>
            <a:off x="132080" y="0"/>
            <a:ext cx="3799840" cy="553998"/>
          </a:xfrm>
          <a:prstGeom prst="rect">
            <a:avLst/>
          </a:prstGeom>
          <a:noFill/>
        </p:spPr>
        <p:txBody>
          <a:bodyPr wrap="square">
            <a:spAutoFit/>
          </a:bodyPr>
          <a:lstStyle/>
          <a:p>
            <a:pPr lvl="0" eaLnBrk="0" fontAlgn="base" hangingPunct="0">
              <a:spcBef>
                <a:spcPct val="0"/>
              </a:spcBef>
              <a:spcAft>
                <a:spcPct val="0"/>
              </a:spcAft>
            </a:pPr>
            <a:r>
              <a:rPr kumimoji="0" lang="en-US" altLang="en-US" sz="3000" b="1" i="0" u="none" strike="noStrike" cap="none" normalizeH="0" baseline="0" dirty="0">
                <a:ln>
                  <a:noFill/>
                </a:ln>
                <a:solidFill>
                  <a:schemeClr val="tx1"/>
                </a:solidFill>
                <a:effectLst/>
                <a:latin typeface="Arial" panose="020B0604020202020204" pitchFamily="34" charset="0"/>
              </a:rPr>
              <a:t>Code Walkthrough</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85AEDD02-ED97-5087-37F9-92DBAE5F3146}"/>
              </a:ext>
            </a:extLst>
          </p:cNvPr>
          <p:cNvPicPr>
            <a:picLocks noChangeAspect="1"/>
          </p:cNvPicPr>
          <p:nvPr/>
        </p:nvPicPr>
        <p:blipFill>
          <a:blip r:embed="rId3"/>
          <a:stretch>
            <a:fillRect/>
          </a:stretch>
        </p:blipFill>
        <p:spPr>
          <a:xfrm>
            <a:off x="132079" y="633800"/>
            <a:ext cx="5760720" cy="5411399"/>
          </a:xfrm>
          <a:prstGeom prst="rect">
            <a:avLst/>
          </a:prstGeom>
        </p:spPr>
      </p:pic>
      <p:pic>
        <p:nvPicPr>
          <p:cNvPr id="24" name="Picture 23">
            <a:extLst>
              <a:ext uri="{FF2B5EF4-FFF2-40B4-BE49-F238E27FC236}">
                <a16:creationId xmlns:a16="http://schemas.microsoft.com/office/drawing/2014/main" id="{3AEE117D-9603-1DC4-A409-5B0AE29AB5BC}"/>
              </a:ext>
            </a:extLst>
          </p:cNvPr>
          <p:cNvPicPr>
            <a:picLocks noChangeAspect="1"/>
          </p:cNvPicPr>
          <p:nvPr/>
        </p:nvPicPr>
        <p:blipFill>
          <a:blip r:embed="rId4"/>
          <a:stretch>
            <a:fillRect/>
          </a:stretch>
        </p:blipFill>
        <p:spPr>
          <a:xfrm>
            <a:off x="6299203" y="391438"/>
            <a:ext cx="5705474" cy="5653762"/>
          </a:xfrm>
          <a:prstGeom prst="rect">
            <a:avLst/>
          </a:prstGeom>
        </p:spPr>
      </p:pic>
    </p:spTree>
    <p:extLst>
      <p:ext uri="{BB962C8B-B14F-4D97-AF65-F5344CB8AC3E}">
        <p14:creationId xmlns:p14="http://schemas.microsoft.com/office/powerpoint/2010/main" val="2659458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0076-5C34-922C-E46C-25E55E5C2D7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81C3CF-2E2C-453E-6EF3-789E958B892F}"/>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8</a:t>
            </a:fld>
            <a:endParaRPr lang="en-US" dirty="0"/>
          </a:p>
        </p:txBody>
      </p:sp>
      <p:sp>
        <p:nvSpPr>
          <p:cNvPr id="10" name="TextBox 9">
            <a:extLst>
              <a:ext uri="{FF2B5EF4-FFF2-40B4-BE49-F238E27FC236}">
                <a16:creationId xmlns:a16="http://schemas.microsoft.com/office/drawing/2014/main" id="{D657BC2A-1D3F-8763-D9AD-496B63020970}"/>
              </a:ext>
            </a:extLst>
          </p:cNvPr>
          <p:cNvSpPr txBox="1"/>
          <p:nvPr/>
        </p:nvSpPr>
        <p:spPr>
          <a:xfrm>
            <a:off x="132080" y="0"/>
            <a:ext cx="3799840" cy="553998"/>
          </a:xfrm>
          <a:prstGeom prst="rect">
            <a:avLst/>
          </a:prstGeom>
          <a:noFill/>
        </p:spPr>
        <p:txBody>
          <a:bodyPr wrap="square">
            <a:spAutoFit/>
          </a:bodyPr>
          <a:lstStyle/>
          <a:p>
            <a:pPr lvl="0" eaLnBrk="0" fontAlgn="base" hangingPunct="0">
              <a:spcBef>
                <a:spcPct val="0"/>
              </a:spcBef>
              <a:spcAft>
                <a:spcPct val="0"/>
              </a:spcAft>
            </a:pPr>
            <a:r>
              <a:rPr kumimoji="0" lang="en-US" altLang="en-US" sz="3000" b="1" i="0" u="none" strike="noStrike" cap="none" normalizeH="0" baseline="0" dirty="0">
                <a:ln>
                  <a:noFill/>
                </a:ln>
                <a:solidFill>
                  <a:schemeClr val="tx1"/>
                </a:solidFill>
                <a:effectLst/>
                <a:latin typeface="Arial" panose="020B0604020202020204" pitchFamily="34" charset="0"/>
              </a:rPr>
              <a:t>Code Walkthrough</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69891B2-6F38-A01B-A183-513F30E53B02}"/>
              </a:ext>
            </a:extLst>
          </p:cNvPr>
          <p:cNvPicPr>
            <a:picLocks noChangeAspect="1"/>
          </p:cNvPicPr>
          <p:nvPr/>
        </p:nvPicPr>
        <p:blipFill>
          <a:blip r:embed="rId3"/>
          <a:stretch>
            <a:fillRect/>
          </a:stretch>
        </p:blipFill>
        <p:spPr>
          <a:xfrm>
            <a:off x="132080" y="744855"/>
            <a:ext cx="5705475" cy="2381250"/>
          </a:xfrm>
          <a:prstGeom prst="rect">
            <a:avLst/>
          </a:prstGeom>
        </p:spPr>
      </p:pic>
      <p:pic>
        <p:nvPicPr>
          <p:cNvPr id="6" name="Picture 5">
            <a:extLst>
              <a:ext uri="{FF2B5EF4-FFF2-40B4-BE49-F238E27FC236}">
                <a16:creationId xmlns:a16="http://schemas.microsoft.com/office/drawing/2014/main" id="{59C1BA84-5353-FC3C-3841-8863F0640CE5}"/>
              </a:ext>
            </a:extLst>
          </p:cNvPr>
          <p:cNvPicPr>
            <a:picLocks noChangeAspect="1"/>
          </p:cNvPicPr>
          <p:nvPr/>
        </p:nvPicPr>
        <p:blipFill>
          <a:blip r:embed="rId4"/>
          <a:stretch>
            <a:fillRect/>
          </a:stretch>
        </p:blipFill>
        <p:spPr>
          <a:xfrm>
            <a:off x="132080" y="3316962"/>
            <a:ext cx="5715798" cy="3277057"/>
          </a:xfrm>
          <a:prstGeom prst="rect">
            <a:avLst/>
          </a:prstGeom>
        </p:spPr>
      </p:pic>
      <p:pic>
        <p:nvPicPr>
          <p:cNvPr id="8" name="Picture 7">
            <a:extLst>
              <a:ext uri="{FF2B5EF4-FFF2-40B4-BE49-F238E27FC236}">
                <a16:creationId xmlns:a16="http://schemas.microsoft.com/office/drawing/2014/main" id="{3408D378-1405-96AA-884F-D59DB867F4E1}"/>
              </a:ext>
            </a:extLst>
          </p:cNvPr>
          <p:cNvPicPr>
            <a:picLocks noChangeAspect="1"/>
          </p:cNvPicPr>
          <p:nvPr/>
        </p:nvPicPr>
        <p:blipFill>
          <a:blip r:embed="rId5"/>
          <a:stretch>
            <a:fillRect/>
          </a:stretch>
        </p:blipFill>
        <p:spPr>
          <a:xfrm>
            <a:off x="6028902" y="798869"/>
            <a:ext cx="6031018" cy="5036185"/>
          </a:xfrm>
          <a:prstGeom prst="rect">
            <a:avLst/>
          </a:prstGeom>
        </p:spPr>
      </p:pic>
    </p:spTree>
    <p:extLst>
      <p:ext uri="{BB962C8B-B14F-4D97-AF65-F5344CB8AC3E}">
        <p14:creationId xmlns:p14="http://schemas.microsoft.com/office/powerpoint/2010/main" val="3073784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4474-599F-2B5C-946E-76E5A849DE1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98D9FE8-C2F1-E742-591C-E35A131B5FC4}"/>
              </a:ext>
            </a:extLst>
          </p:cNvPr>
          <p:cNvSpPr>
            <a:spLocks noGrp="1"/>
          </p:cNvSpPr>
          <p:nvPr>
            <p:ph type="sldNum" sz="quarter" idx="4"/>
          </p:nvPr>
        </p:nvSpPr>
        <p:spPr>
          <a:xfrm>
            <a:off x="11582573" y="6164284"/>
            <a:ext cx="661416" cy="895899"/>
          </a:xfrm>
        </p:spPr>
        <p:txBody>
          <a:bodyPr/>
          <a:lstStyle/>
          <a:p>
            <a:fld id="{58FB4751-880F-D840-AAA9-3A15815CC996}" type="slidenum">
              <a:rPr lang="en-US" smtClean="0"/>
              <a:pPr/>
              <a:t>9</a:t>
            </a:fld>
            <a:endParaRPr lang="en-US" dirty="0"/>
          </a:p>
        </p:txBody>
      </p:sp>
      <p:sp>
        <p:nvSpPr>
          <p:cNvPr id="10" name="TextBox 9">
            <a:extLst>
              <a:ext uri="{FF2B5EF4-FFF2-40B4-BE49-F238E27FC236}">
                <a16:creationId xmlns:a16="http://schemas.microsoft.com/office/drawing/2014/main" id="{27EB14BA-80BA-9696-F10C-E8B4EF94530B}"/>
              </a:ext>
            </a:extLst>
          </p:cNvPr>
          <p:cNvSpPr txBox="1"/>
          <p:nvPr/>
        </p:nvSpPr>
        <p:spPr>
          <a:xfrm>
            <a:off x="132080" y="0"/>
            <a:ext cx="3799840" cy="553998"/>
          </a:xfrm>
          <a:prstGeom prst="rect">
            <a:avLst/>
          </a:prstGeom>
          <a:noFill/>
        </p:spPr>
        <p:txBody>
          <a:bodyPr wrap="square">
            <a:spAutoFit/>
          </a:bodyPr>
          <a:lstStyle/>
          <a:p>
            <a:pPr lvl="0" eaLnBrk="0" fontAlgn="base" hangingPunct="0">
              <a:spcBef>
                <a:spcPct val="0"/>
              </a:spcBef>
              <a:spcAft>
                <a:spcPct val="0"/>
              </a:spcAft>
            </a:pPr>
            <a:r>
              <a:rPr kumimoji="0" lang="en-US" altLang="en-US" sz="3000" b="1" i="0" u="none" strike="noStrike" cap="none" normalizeH="0" baseline="0" dirty="0">
                <a:ln>
                  <a:noFill/>
                </a:ln>
                <a:solidFill>
                  <a:schemeClr val="tx1"/>
                </a:solidFill>
                <a:effectLst/>
                <a:latin typeface="Arial" panose="020B0604020202020204" pitchFamily="34" charset="0"/>
              </a:rPr>
              <a:t>Code Walkthrough</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D8BE646-6C92-9C04-49EE-4D83B9311A5D}"/>
              </a:ext>
            </a:extLst>
          </p:cNvPr>
          <p:cNvPicPr>
            <a:picLocks noChangeAspect="1"/>
          </p:cNvPicPr>
          <p:nvPr/>
        </p:nvPicPr>
        <p:blipFill>
          <a:blip r:embed="rId3"/>
          <a:stretch>
            <a:fillRect/>
          </a:stretch>
        </p:blipFill>
        <p:spPr>
          <a:xfrm>
            <a:off x="5919298" y="2305266"/>
            <a:ext cx="6140622" cy="2247467"/>
          </a:xfrm>
          <a:prstGeom prst="rect">
            <a:avLst/>
          </a:prstGeom>
        </p:spPr>
      </p:pic>
      <p:pic>
        <p:nvPicPr>
          <p:cNvPr id="16" name="Picture 15">
            <a:extLst>
              <a:ext uri="{FF2B5EF4-FFF2-40B4-BE49-F238E27FC236}">
                <a16:creationId xmlns:a16="http://schemas.microsoft.com/office/drawing/2014/main" id="{8D9F5DCA-E935-942C-8795-3A2B8F35C6A9}"/>
              </a:ext>
            </a:extLst>
          </p:cNvPr>
          <p:cNvPicPr>
            <a:picLocks noChangeAspect="1"/>
          </p:cNvPicPr>
          <p:nvPr/>
        </p:nvPicPr>
        <p:blipFill>
          <a:blip r:embed="rId4"/>
          <a:stretch>
            <a:fillRect/>
          </a:stretch>
        </p:blipFill>
        <p:spPr>
          <a:xfrm>
            <a:off x="132080" y="1280538"/>
            <a:ext cx="5608320" cy="429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6605379"/>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{BA08C571-2892-448A-B2A4-E4C2C77950C7}tf11964407_win32</Template>
  <TotalTime>257</TotalTime>
  <Words>556</Words>
  <Application>Microsoft Office PowerPoint</Application>
  <PresentationFormat>Widescreen</PresentationFormat>
  <Paragraphs>62</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Courier New</vt:lpstr>
      <vt:lpstr>Gill Sans Nova Light</vt:lpstr>
      <vt:lpstr>Sagona Book</vt:lpstr>
      <vt:lpstr>Custom</vt:lpstr>
      <vt:lpstr>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Mishraaryan 12</dc:creator>
  <cp:lastModifiedBy>jaipal banoth</cp:lastModifiedBy>
  <cp:revision>4</cp:revision>
  <dcterms:created xsi:type="dcterms:W3CDTF">2025-09-03T13:34:10Z</dcterms:created>
  <dcterms:modified xsi:type="dcterms:W3CDTF">2025-10-16T17:55:31Z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